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7" r:id="rId2"/>
    <p:sldId id="298" r:id="rId3"/>
    <p:sldId id="299" r:id="rId4"/>
    <p:sldId id="313" r:id="rId5"/>
    <p:sldId id="314" r:id="rId6"/>
    <p:sldId id="301" r:id="rId7"/>
    <p:sldId id="302" r:id="rId8"/>
    <p:sldId id="303" r:id="rId9"/>
    <p:sldId id="304" r:id="rId10"/>
    <p:sldId id="315" r:id="rId11"/>
    <p:sldId id="305" r:id="rId12"/>
    <p:sldId id="306" r:id="rId13"/>
    <p:sldId id="317" r:id="rId14"/>
    <p:sldId id="307" r:id="rId15"/>
    <p:sldId id="316" r:id="rId16"/>
    <p:sldId id="28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57250"/>
            <a:ext cx="9601196" cy="1428749"/>
          </a:xfrm>
        </p:spPr>
        <p:txBody>
          <a:bodyPr>
            <a:normAutofit/>
          </a:bodyPr>
          <a:lstStyle/>
          <a:p>
            <a:r>
              <a:rPr lang="tr-TR" sz="36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3600" b="1" i="0" u="none" strike="noStrike" baseline="0" dirty="0">
                <a:latin typeface="Garamond" panose="02020404030301010803" pitchFamily="18" charset="0"/>
              </a:rPr>
              <a:t> (third step)</a:t>
            </a:r>
            <a:br>
              <a:rPr lang="en-US" sz="3600" b="0" i="0" u="none" strike="noStrike" baseline="0" dirty="0">
                <a:latin typeface="Garamond" panose="02020404030301010803" pitchFamily="18" charset="0"/>
              </a:rPr>
            </a:br>
            <a:r>
              <a:rPr lang="en-US" sz="3200" dirty="0"/>
              <a:t>Valid inequalities for EVRP models</a:t>
            </a:r>
            <a:endParaRPr lang="tr-TR" sz="6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1E11-387E-48A1-85C9-413D3C13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2480732"/>
            <a:ext cx="986789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First valid inequality (from </a:t>
            </a:r>
            <a:r>
              <a:rPr lang="it-IT" b="1" dirty="0"/>
              <a:t>Bruglieri et al., (2019)</a:t>
            </a:r>
            <a:r>
              <a:rPr lang="en-US" b="1" dirty="0"/>
              <a:t>):</a:t>
            </a:r>
            <a:endParaRPr lang="tr-TR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DE685-572A-46BC-BFD7-0D0568BAD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6" y="3429000"/>
            <a:ext cx="10306048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8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3791-EA20-44A9-BA6D-721A172F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6" y="556682"/>
            <a:ext cx="9601196" cy="44344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First valid inequality:</a:t>
            </a:r>
            <a:endParaRPr lang="tr-TR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519BB-CE2A-45FC-911C-DB3B413E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3" y="933981"/>
            <a:ext cx="10534653" cy="524298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CE42FF-67BB-4F44-9591-8AED484C6EF0}"/>
              </a:ext>
            </a:extLst>
          </p:cNvPr>
          <p:cNvSpPr/>
          <p:nvPr/>
        </p:nvSpPr>
        <p:spPr>
          <a:xfrm>
            <a:off x="3962400" y="4219575"/>
            <a:ext cx="1047750" cy="93345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05FED4-1F5A-4528-9CE6-61950F226658}"/>
              </a:ext>
            </a:extLst>
          </p:cNvPr>
          <p:cNvSpPr/>
          <p:nvPr/>
        </p:nvSpPr>
        <p:spPr>
          <a:xfrm>
            <a:off x="3962399" y="5281613"/>
            <a:ext cx="1247775" cy="93345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5B0DEE-CCA8-473D-889E-40574112171D}"/>
              </a:ext>
            </a:extLst>
          </p:cNvPr>
          <p:cNvSpPr/>
          <p:nvPr/>
        </p:nvSpPr>
        <p:spPr>
          <a:xfrm>
            <a:off x="5819774" y="5243513"/>
            <a:ext cx="1247775" cy="93345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7425FE-5D80-4B4C-8917-CD90F57DA498}"/>
              </a:ext>
            </a:extLst>
          </p:cNvPr>
          <p:cNvSpPr/>
          <p:nvPr/>
        </p:nvSpPr>
        <p:spPr>
          <a:xfrm>
            <a:off x="7720012" y="5267326"/>
            <a:ext cx="1247775" cy="93345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8025E5-3CBE-4FE9-87B2-96ED648567D1}"/>
              </a:ext>
            </a:extLst>
          </p:cNvPr>
          <p:cNvSpPr/>
          <p:nvPr/>
        </p:nvSpPr>
        <p:spPr>
          <a:xfrm>
            <a:off x="9520234" y="5267326"/>
            <a:ext cx="1247775" cy="93345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124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3791-EA20-44A9-BA6D-721A172F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6" y="566207"/>
            <a:ext cx="9601196" cy="491068"/>
          </a:xfrm>
        </p:spPr>
        <p:txBody>
          <a:bodyPr>
            <a:normAutofit/>
          </a:bodyPr>
          <a:lstStyle/>
          <a:p>
            <a:r>
              <a:rPr lang="en-US" b="1" dirty="0"/>
              <a:t>Second valid inequality:</a:t>
            </a:r>
            <a:endParaRPr lang="tr-TR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11F023-3209-4CC3-A52E-FE4EA1E7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3" y="942974"/>
            <a:ext cx="10458453" cy="52673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8FBBF0-2EF2-4CED-AC03-395DE80EE4B9}"/>
              </a:ext>
            </a:extLst>
          </p:cNvPr>
          <p:cNvSpPr/>
          <p:nvPr/>
        </p:nvSpPr>
        <p:spPr>
          <a:xfrm>
            <a:off x="5819775" y="1285875"/>
            <a:ext cx="1047750" cy="491068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91B427-058A-44A0-A39D-E2C1559F0182}"/>
              </a:ext>
            </a:extLst>
          </p:cNvPr>
          <p:cNvSpPr/>
          <p:nvPr/>
        </p:nvSpPr>
        <p:spPr>
          <a:xfrm>
            <a:off x="7696200" y="1291168"/>
            <a:ext cx="1047750" cy="491068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2D0526-9504-4158-838C-9AED55D49ADB}"/>
              </a:ext>
            </a:extLst>
          </p:cNvPr>
          <p:cNvSpPr/>
          <p:nvPr/>
        </p:nvSpPr>
        <p:spPr>
          <a:xfrm>
            <a:off x="4029075" y="2057400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7AD59C-AFCC-43F3-A21F-9C939D1078A8}"/>
              </a:ext>
            </a:extLst>
          </p:cNvPr>
          <p:cNvSpPr/>
          <p:nvPr/>
        </p:nvSpPr>
        <p:spPr>
          <a:xfrm>
            <a:off x="7677150" y="2057400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4BE117-AA08-4C42-BB7F-C996DD29A6FA}"/>
              </a:ext>
            </a:extLst>
          </p:cNvPr>
          <p:cNvSpPr/>
          <p:nvPr/>
        </p:nvSpPr>
        <p:spPr>
          <a:xfrm>
            <a:off x="3990976" y="3157537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2C0E39-D62A-443A-B1D0-0F6152D415A2}"/>
              </a:ext>
            </a:extLst>
          </p:cNvPr>
          <p:cNvSpPr/>
          <p:nvPr/>
        </p:nvSpPr>
        <p:spPr>
          <a:xfrm>
            <a:off x="7677150" y="3157537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6ADC5B3-176C-4157-A0F3-6346D7050542}"/>
              </a:ext>
            </a:extLst>
          </p:cNvPr>
          <p:cNvSpPr/>
          <p:nvPr/>
        </p:nvSpPr>
        <p:spPr>
          <a:xfrm>
            <a:off x="9501188" y="3124730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A5996B-234A-4FD2-9147-B44E10721469}"/>
              </a:ext>
            </a:extLst>
          </p:cNvPr>
          <p:cNvSpPr/>
          <p:nvPr/>
        </p:nvSpPr>
        <p:spPr>
          <a:xfrm>
            <a:off x="3952875" y="4257674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12A2B78-1607-4130-A7D0-8D8F5466EB1D}"/>
              </a:ext>
            </a:extLst>
          </p:cNvPr>
          <p:cNvSpPr/>
          <p:nvPr/>
        </p:nvSpPr>
        <p:spPr>
          <a:xfrm>
            <a:off x="7658103" y="5357811"/>
            <a:ext cx="1419222" cy="933982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6150C12-C3A0-44DF-B379-BF3FA3097AB5}"/>
              </a:ext>
            </a:extLst>
          </p:cNvPr>
          <p:cNvSpPr/>
          <p:nvPr/>
        </p:nvSpPr>
        <p:spPr>
          <a:xfrm>
            <a:off x="5819775" y="5357811"/>
            <a:ext cx="1133475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B7EF3E-CBEB-4C5A-8039-3C997E213735}"/>
              </a:ext>
            </a:extLst>
          </p:cNvPr>
          <p:cNvSpPr/>
          <p:nvPr/>
        </p:nvSpPr>
        <p:spPr>
          <a:xfrm>
            <a:off x="3990976" y="5357811"/>
            <a:ext cx="1123946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6E0FF9-2680-4AE2-8615-8642A63C8AC3}"/>
              </a:ext>
            </a:extLst>
          </p:cNvPr>
          <p:cNvSpPr/>
          <p:nvPr/>
        </p:nvSpPr>
        <p:spPr>
          <a:xfrm>
            <a:off x="9510713" y="4257674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D4814-2390-46F8-9A55-4B7C38D83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909" y="5910261"/>
            <a:ext cx="1190625" cy="3048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C47D98-50A5-4E5C-A13A-40DD760EC8A0}"/>
              </a:ext>
            </a:extLst>
          </p:cNvPr>
          <p:cNvSpPr/>
          <p:nvPr/>
        </p:nvSpPr>
        <p:spPr>
          <a:xfrm>
            <a:off x="9451185" y="5278698"/>
            <a:ext cx="1419222" cy="933982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06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3791-EA20-44A9-BA6D-721A172F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623357"/>
            <a:ext cx="9601196" cy="44344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Third valid inequality:</a:t>
            </a:r>
            <a:endParaRPr lang="tr-TR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779B23-C996-4D1F-AA2B-98C99C7AF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" y="971549"/>
            <a:ext cx="10501314" cy="526309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725AAB-F42C-4988-80E6-9DAD9DBD5977}"/>
              </a:ext>
            </a:extLst>
          </p:cNvPr>
          <p:cNvSpPr/>
          <p:nvPr/>
        </p:nvSpPr>
        <p:spPr>
          <a:xfrm>
            <a:off x="7666436" y="2134923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E34B2E-3E82-44D9-ABB7-D2757F6BEDED}"/>
              </a:ext>
            </a:extLst>
          </p:cNvPr>
          <p:cNvSpPr/>
          <p:nvPr/>
        </p:nvSpPr>
        <p:spPr>
          <a:xfrm>
            <a:off x="7666436" y="1306248"/>
            <a:ext cx="1047750" cy="617802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4867DD-6BB4-4BC2-A399-5DF4F9F6773C}"/>
              </a:ext>
            </a:extLst>
          </p:cNvPr>
          <p:cNvSpPr/>
          <p:nvPr/>
        </p:nvSpPr>
        <p:spPr>
          <a:xfrm>
            <a:off x="5762625" y="1295400"/>
            <a:ext cx="1047750" cy="62865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346097-CAA5-4B1C-8F13-D42162D9EC6F}"/>
              </a:ext>
            </a:extLst>
          </p:cNvPr>
          <p:cNvSpPr/>
          <p:nvPr/>
        </p:nvSpPr>
        <p:spPr>
          <a:xfrm>
            <a:off x="9506546" y="3183996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6F07B4-5F07-4F89-8020-F4E046DFF1D3}"/>
              </a:ext>
            </a:extLst>
          </p:cNvPr>
          <p:cNvSpPr/>
          <p:nvPr/>
        </p:nvSpPr>
        <p:spPr>
          <a:xfrm>
            <a:off x="7666436" y="3183996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5338AD-AEEF-4747-A31C-2836528A35EB}"/>
              </a:ext>
            </a:extLst>
          </p:cNvPr>
          <p:cNvSpPr/>
          <p:nvPr/>
        </p:nvSpPr>
        <p:spPr>
          <a:xfrm>
            <a:off x="3995734" y="3200400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C432BE-5461-4E12-A7F5-E72D917930A1}"/>
              </a:ext>
            </a:extLst>
          </p:cNvPr>
          <p:cNvSpPr/>
          <p:nvPr/>
        </p:nvSpPr>
        <p:spPr>
          <a:xfrm>
            <a:off x="9544049" y="4283604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A10C9B-0C97-44EC-9C46-2081834C3182}"/>
              </a:ext>
            </a:extLst>
          </p:cNvPr>
          <p:cNvSpPr/>
          <p:nvPr/>
        </p:nvSpPr>
        <p:spPr>
          <a:xfrm>
            <a:off x="3979067" y="4286782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1C14B18-169C-40C6-889A-B34D985EB684}"/>
              </a:ext>
            </a:extLst>
          </p:cNvPr>
          <p:cNvSpPr/>
          <p:nvPr/>
        </p:nvSpPr>
        <p:spPr>
          <a:xfrm>
            <a:off x="4014784" y="5312835"/>
            <a:ext cx="1088234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07D70E-64BD-45BF-A058-EBCDB882BA2D}"/>
              </a:ext>
            </a:extLst>
          </p:cNvPr>
          <p:cNvSpPr/>
          <p:nvPr/>
        </p:nvSpPr>
        <p:spPr>
          <a:xfrm>
            <a:off x="5874542" y="5324475"/>
            <a:ext cx="1047750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B81DA9-E769-456E-8C49-B3173E293B54}"/>
              </a:ext>
            </a:extLst>
          </p:cNvPr>
          <p:cNvSpPr/>
          <p:nvPr/>
        </p:nvSpPr>
        <p:spPr>
          <a:xfrm>
            <a:off x="7724774" y="5377393"/>
            <a:ext cx="1190625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D8C3EA-DC87-4050-9583-7B562420CD10}"/>
              </a:ext>
            </a:extLst>
          </p:cNvPr>
          <p:cNvSpPr/>
          <p:nvPr/>
        </p:nvSpPr>
        <p:spPr>
          <a:xfrm>
            <a:off x="9544049" y="5295900"/>
            <a:ext cx="1190625" cy="838200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3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3791-EA20-44A9-BA6D-721A172F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623357"/>
            <a:ext cx="9601196" cy="44344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Comparison of first three valid inequalities</a:t>
            </a:r>
            <a:endParaRPr lang="tr-TR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046FC-4335-41DC-9F1F-D3E27909D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066799"/>
            <a:ext cx="10367963" cy="51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1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92C1-CCD8-4FEA-90A8-B8A1080B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67857"/>
            <a:ext cx="9601196" cy="1303867"/>
          </a:xfrm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latin typeface="Garamond" panose="02020404030301010803" pitchFamily="18" charset="0"/>
              </a:rPr>
              <a:t>LP bounds after adding fourth valid inequalities to MIP models 2-4 </a:t>
            </a:r>
            <a:endParaRPr lang="tr-TR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B21D7-039F-4CD8-8CE1-4B0A2520B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07706"/>
              </p:ext>
            </p:extLst>
          </p:nvPr>
        </p:nvGraphicFramePr>
        <p:xfrm>
          <a:off x="923925" y="2438400"/>
          <a:ext cx="9915524" cy="3648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5977">
                  <a:extLst>
                    <a:ext uri="{9D8B030D-6E8A-4147-A177-3AD203B41FA5}">
                      <a16:colId xmlns:a16="http://schemas.microsoft.com/office/drawing/2014/main" val="950773150"/>
                    </a:ext>
                  </a:extLst>
                </a:gridCol>
                <a:gridCol w="2035639">
                  <a:extLst>
                    <a:ext uri="{9D8B030D-6E8A-4147-A177-3AD203B41FA5}">
                      <a16:colId xmlns:a16="http://schemas.microsoft.com/office/drawing/2014/main" val="1110044425"/>
                    </a:ext>
                  </a:extLst>
                </a:gridCol>
                <a:gridCol w="1575977">
                  <a:extLst>
                    <a:ext uri="{9D8B030D-6E8A-4147-A177-3AD203B41FA5}">
                      <a16:colId xmlns:a16="http://schemas.microsoft.com/office/drawing/2014/main" val="2007784463"/>
                    </a:ext>
                  </a:extLst>
                </a:gridCol>
                <a:gridCol w="1575977">
                  <a:extLst>
                    <a:ext uri="{9D8B030D-6E8A-4147-A177-3AD203B41FA5}">
                      <a16:colId xmlns:a16="http://schemas.microsoft.com/office/drawing/2014/main" val="37023064"/>
                    </a:ext>
                  </a:extLst>
                </a:gridCol>
                <a:gridCol w="1575977">
                  <a:extLst>
                    <a:ext uri="{9D8B030D-6E8A-4147-A177-3AD203B41FA5}">
                      <a16:colId xmlns:a16="http://schemas.microsoft.com/office/drawing/2014/main" val="1890386198"/>
                    </a:ext>
                  </a:extLst>
                </a:gridCol>
                <a:gridCol w="1575977">
                  <a:extLst>
                    <a:ext uri="{9D8B030D-6E8A-4147-A177-3AD203B41FA5}">
                      <a16:colId xmlns:a16="http://schemas.microsoft.com/office/drawing/2014/main" val="773986292"/>
                    </a:ext>
                  </a:extLst>
                </a:gridCol>
              </a:tblGrid>
              <a:tr h="276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 solution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instance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EVRP2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EVRP3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EVRP4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16948287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1646.81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c101_21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B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: before adding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458.39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458.39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458.39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7392047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A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: after adding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642.38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642.38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642.38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861252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Imp.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15%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15%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15%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7948408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952.22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c201_21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B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542.77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542.77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542.77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22244073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556.26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556.26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556.26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7477840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Imp.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3%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3%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3%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1630892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343.89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rc108C15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B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159.18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159.18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159.18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77138919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162.98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162.98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162.98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4195060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Imp.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2%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2%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2%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1270505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243.1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c103C15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B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140.87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140.87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140.87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3139945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142.12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142.12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142.12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6764931"/>
                  </a:ext>
                </a:extLst>
              </a:tr>
              <a:tr h="27695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Imp.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928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32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92C1-CCD8-4FEA-90A8-B8A1080B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7" y="1134532"/>
            <a:ext cx="9601196" cy="1303867"/>
          </a:xfrm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latin typeface="Garamond" panose="02020404030301010803" pitchFamily="18" charset="0"/>
              </a:rPr>
              <a:t>LP bounds after adding all valid inequalities to MIP models 2-4 </a:t>
            </a:r>
            <a:endParaRPr lang="tr-TR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04B678-0EF5-46AC-9867-59FB58735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43518"/>
              </p:ext>
            </p:extLst>
          </p:nvPr>
        </p:nvGraphicFramePr>
        <p:xfrm>
          <a:off x="1085849" y="2562225"/>
          <a:ext cx="9972678" cy="3648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113">
                  <a:extLst>
                    <a:ext uri="{9D8B030D-6E8A-4147-A177-3AD203B41FA5}">
                      <a16:colId xmlns:a16="http://schemas.microsoft.com/office/drawing/2014/main" val="259599095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762462599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1208953234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1557499724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1452174699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220440727"/>
                    </a:ext>
                  </a:extLst>
                </a:gridCol>
              </a:tblGrid>
              <a:tr h="263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j-lt"/>
                        </a:rPr>
                        <a:t>IP solution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instance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EVRP2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EVRP3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EVRP4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63286302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1646.81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  <a:latin typeface="+mj-lt"/>
                        </a:rPr>
                        <a:t>c101_21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B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458.39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458.39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458.39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4414193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658.03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658.03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658.03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8302706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Imp.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17%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17%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17%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77160213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952.22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c201_21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B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542.77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542.77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542.77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560156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556.26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556.26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556.26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2663978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Imp.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3%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3%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3%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1021042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343.89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rc108C15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B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159.18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159.18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159.18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4596715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162.98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162.98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162.98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50886523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Imp.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2%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2%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2%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75120334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243.1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c103C15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B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140.87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140.87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140.87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0131403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142.12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142.12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  <a:latin typeface="+mj-lt"/>
                        </a:rPr>
                        <a:t>142.12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7763192"/>
                  </a:ext>
                </a:extLst>
              </a:tr>
              <a:tr h="263037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Imp.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+mj-lt"/>
                        </a:rPr>
                        <a:t>1%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8098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677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BE16-B783-41A4-B1FC-0999A915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2" y="705907"/>
            <a:ext cx="9601196" cy="1503893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latin typeface="Garamond" panose="02020404030301010803" pitchFamily="18" charset="0"/>
              </a:rPr>
              <a:t>Conclusion &amp; </a:t>
            </a:r>
            <a:r>
              <a:rPr lang="en-US" b="1" dirty="0">
                <a:latin typeface="Garamond" panose="02020404030301010803" pitchFamily="18" charset="0"/>
              </a:rPr>
              <a:t>s</a:t>
            </a:r>
            <a:r>
              <a:rPr lang="en-US" b="1" i="0" u="none" strike="noStrike" baseline="0" dirty="0">
                <a:latin typeface="Garamond" panose="02020404030301010803" pitchFamily="18" charset="0"/>
              </a:rPr>
              <a:t>uggestions for future studies</a:t>
            </a:r>
            <a:endParaRPr lang="tr-T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C6ABBAC-BD10-4A3D-98B3-DEC24B1FE4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409825"/>
                <a:ext cx="9601196" cy="37422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Conclusion remarks:</a:t>
                </a:r>
              </a:p>
              <a:p>
                <a:r>
                  <a:rPr lang="en-US" dirty="0"/>
                  <a:t>We presented </a:t>
                </a:r>
                <a:r>
                  <a:rPr lang="en-US" u="sng" dirty="0"/>
                  <a:t>four different MIP models </a:t>
                </a:r>
                <a:r>
                  <a:rPr lang="en-US" dirty="0"/>
                  <a:t>for EVRP.</a:t>
                </a:r>
              </a:p>
              <a:p>
                <a:r>
                  <a:rPr lang="en-US" dirty="0"/>
                  <a:t>Models 2 and 4 give better IP solution when time limit is 10 sec.</a:t>
                </a:r>
              </a:p>
              <a:p>
                <a:r>
                  <a:rPr lang="en-US" dirty="0"/>
                  <a:t>We presented </a:t>
                </a:r>
                <a:r>
                  <a:rPr lang="en-US" u="sng" dirty="0"/>
                  <a:t>four valid inequalities </a:t>
                </a:r>
                <a:r>
                  <a:rPr lang="en-US" dirty="0"/>
                  <a:t>according to the literature.</a:t>
                </a:r>
              </a:p>
              <a:p>
                <a:r>
                  <a:rPr lang="en-US" dirty="0"/>
                  <a:t>Valid inequalities 2, 3 and 4 are </a:t>
                </a:r>
                <a:r>
                  <a:rPr lang="en-US" u="sng" dirty="0"/>
                  <a:t>more efficient </a:t>
                </a:r>
                <a:r>
                  <a:rPr lang="en-US" dirty="0"/>
                  <a:t>than the first one.</a:t>
                </a:r>
              </a:p>
              <a:p>
                <a:r>
                  <a:rPr lang="en-US" dirty="0"/>
                  <a:t>Presented valid inequalities </a:t>
                </a:r>
                <a:r>
                  <a:rPr lang="en-US" u="sng" dirty="0"/>
                  <a:t>improves both LP bound, and IP solutions </a:t>
                </a:r>
                <a:r>
                  <a:rPr lang="en-US" dirty="0"/>
                  <a:t>and they explore </a:t>
                </a:r>
                <a:r>
                  <a:rPr lang="en-US" u="sng" dirty="0"/>
                  <a:t>less nodes on B&amp;B tree with respect to the low computational time</a:t>
                </a:r>
                <a:r>
                  <a:rPr lang="en-US" dirty="0"/>
                  <a:t>.</a:t>
                </a:r>
              </a:p>
              <a:p>
                <a:r>
                  <a:rPr lang="en-US" b="1" dirty="0"/>
                  <a:t>Suggestion:</a:t>
                </a:r>
              </a:p>
              <a:p>
                <a:r>
                  <a:rPr lang="en-US" dirty="0"/>
                  <a:t>Solving more instance with different sizes to compare the valid inequalities</a:t>
                </a:r>
              </a:p>
              <a:p>
                <a:r>
                  <a:rPr lang="en-US" dirty="0"/>
                  <a:t>Finding other valid inequalities and lifting to make LP relaxation region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tr-TR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C6ABBAC-BD10-4A3D-98B3-DEC24B1FE4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409825"/>
                <a:ext cx="9601196" cy="3742268"/>
              </a:xfrm>
              <a:blipFill>
                <a:blip r:embed="rId2"/>
                <a:stretch>
                  <a:fillRect l="-762" t="-3094" r="-572" b="-1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0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A0D97-E293-4734-868C-E4A826571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762000"/>
            <a:ext cx="10182225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3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7" y="1058332"/>
            <a:ext cx="9601196" cy="1009649"/>
          </a:xfrm>
        </p:spPr>
        <p:txBody>
          <a:bodyPr>
            <a:normAutofit fontScale="90000"/>
          </a:bodyPr>
          <a:lstStyle/>
          <a:p>
            <a:r>
              <a:rPr lang="tr-TR" sz="40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(third step)</a:t>
            </a:r>
            <a:br>
              <a:rPr lang="en-US" sz="4000" b="0" i="0" u="none" strike="noStrike" baseline="0" dirty="0">
                <a:latin typeface="Garamond" panose="02020404030301010803" pitchFamily="18" charset="0"/>
              </a:rPr>
            </a:br>
            <a:r>
              <a:rPr lang="en-US" sz="3600" dirty="0"/>
              <a:t>Valid inequalities for EVRP models</a:t>
            </a:r>
            <a:endParaRPr lang="tr-TR" sz="6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1E11-387E-48A1-85C9-413D3C13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2480732"/>
            <a:ext cx="986789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Second valid inequality (from </a:t>
            </a:r>
            <a:r>
              <a:rPr lang="it-IT" b="1" dirty="0"/>
              <a:t>Bruglieri et al., (2019)</a:t>
            </a:r>
            <a:r>
              <a:rPr lang="en-US" b="1" dirty="0"/>
              <a:t>:</a:t>
            </a: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D6EFA-56F3-415B-AFAD-EF5C05F0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3148012"/>
            <a:ext cx="10477500" cy="2200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BB9C2-A197-415D-A905-851D94E9243B}"/>
                  </a:ext>
                </a:extLst>
              </p:cNvPr>
              <p:cNvSpPr txBox="1"/>
              <p:nvPr/>
            </p:nvSpPr>
            <p:spPr>
              <a:xfrm>
                <a:off x="1133477" y="5542493"/>
                <a:ext cx="5448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* Decision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/>
                  <a:t> is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/>
                  <a:t> in our model.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BB9C2-A197-415D-A905-851D94E92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7" y="5542493"/>
                <a:ext cx="5448300" cy="400110"/>
              </a:xfrm>
              <a:prstGeom prst="rect">
                <a:avLst/>
              </a:prstGeom>
              <a:blipFill>
                <a:blip r:embed="rId3"/>
                <a:stretch>
                  <a:fillRect l="-1230" t="-6061" r="-671" b="-27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45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52525"/>
            <a:ext cx="9601196" cy="1009649"/>
          </a:xfrm>
        </p:spPr>
        <p:txBody>
          <a:bodyPr>
            <a:normAutofit fontScale="90000"/>
          </a:bodyPr>
          <a:lstStyle/>
          <a:p>
            <a:r>
              <a:rPr lang="tr-TR" sz="40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(third step)</a:t>
            </a:r>
            <a:br>
              <a:rPr lang="en-US" sz="4000" b="0" i="0" u="none" strike="noStrike" baseline="0" dirty="0">
                <a:latin typeface="Garamond" panose="02020404030301010803" pitchFamily="18" charset="0"/>
              </a:rPr>
            </a:br>
            <a:r>
              <a:rPr lang="en-US" sz="3600" dirty="0"/>
              <a:t>Valid inequalities for EVRP models</a:t>
            </a:r>
            <a:endParaRPr lang="tr-TR" sz="6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1E11-387E-48A1-85C9-413D3C13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2480732"/>
            <a:ext cx="9867899" cy="614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Third valid inequality:</a:t>
            </a: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A8976-9B2A-4212-A68C-ABC2829F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7" y="3305175"/>
            <a:ext cx="10306048" cy="2000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25D5D8-767B-4A33-8BC9-54BA314DA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2" y="5491162"/>
            <a:ext cx="74771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5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F720-6E89-452A-9566-907D4E0A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52525"/>
            <a:ext cx="9601196" cy="1009649"/>
          </a:xfrm>
        </p:spPr>
        <p:txBody>
          <a:bodyPr>
            <a:normAutofit fontScale="90000"/>
          </a:bodyPr>
          <a:lstStyle/>
          <a:p>
            <a:r>
              <a:rPr lang="tr-TR" sz="4000" b="1" i="0" u="none" strike="noStrike" baseline="0" dirty="0">
                <a:latin typeface="Garamond" panose="02020404030301010803" pitchFamily="18" charset="0"/>
              </a:rPr>
              <a:t>Methodology</a:t>
            </a:r>
            <a:r>
              <a:rPr lang="en-US" sz="4000" b="1" i="0" u="none" strike="noStrike" baseline="0" dirty="0">
                <a:latin typeface="Garamond" panose="02020404030301010803" pitchFamily="18" charset="0"/>
              </a:rPr>
              <a:t> (third step)</a:t>
            </a:r>
            <a:br>
              <a:rPr lang="en-US" sz="4000" b="0" i="0" u="none" strike="noStrike" baseline="0" dirty="0">
                <a:latin typeface="Garamond" panose="02020404030301010803" pitchFamily="18" charset="0"/>
              </a:rPr>
            </a:br>
            <a:r>
              <a:rPr lang="en-US" sz="3600" dirty="0"/>
              <a:t>Valid inequalities for EVRP models</a:t>
            </a:r>
            <a:endParaRPr lang="tr-TR" sz="6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1E11-387E-48A1-85C9-413D3C13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2480732"/>
            <a:ext cx="9867899" cy="614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Fourth valid inequality (from </a:t>
            </a:r>
            <a:r>
              <a:rPr lang="en-US" b="1" dirty="0" err="1"/>
              <a:t>Yaman</a:t>
            </a:r>
            <a:r>
              <a:rPr lang="en-US" b="1" dirty="0"/>
              <a:t>, H. (2006)):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B63953-3B21-4029-B480-6DEE38117BFD}"/>
                  </a:ext>
                </a:extLst>
              </p:cNvPr>
              <p:cNvSpPr txBox="1"/>
              <p:nvPr/>
            </p:nvSpPr>
            <p:spPr>
              <a:xfrm>
                <a:off x="4343400" y="3914775"/>
                <a:ext cx="4572000" cy="68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en-US" sz="2800" dirty="0"/>
                  <a:t>         </a:t>
                </a:r>
                <a:endParaRPr lang="tr-TR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B63953-3B21-4029-B480-6DEE38117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914775"/>
                <a:ext cx="4572000" cy="6896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BCA57DA-10F4-4D4E-936E-B97C2A1BCBE8}"/>
              </a:ext>
            </a:extLst>
          </p:cNvPr>
          <p:cNvSpPr txBox="1"/>
          <p:nvPr/>
        </p:nvSpPr>
        <p:spPr>
          <a:xfrm>
            <a:off x="1295402" y="5008102"/>
            <a:ext cx="9267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Number of last nodes in trips should be selected to meet demands while satisfying the capacity of the vehicle</a:t>
            </a:r>
            <a:r>
              <a:rPr lang="fa-IR" sz="2400" dirty="0"/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8109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92C1-CCD8-4FEA-90A8-B8A1080B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7" y="11345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000" b="1" i="0" u="none" strike="noStrike" baseline="0" dirty="0">
                <a:latin typeface="Garamond" panose="02020404030301010803" pitchFamily="18" charset="0"/>
              </a:rPr>
              <a:t>Computational results</a:t>
            </a:r>
            <a:br>
              <a:rPr lang="en-US" sz="4000" b="1" i="0" u="none" strike="noStrike" baseline="0" dirty="0">
                <a:latin typeface="Garamond" panose="02020404030301010803" pitchFamily="18" charset="0"/>
              </a:rPr>
            </a:br>
            <a:r>
              <a:rPr lang="en-US" sz="3600" i="0" u="none" strike="noStrike" baseline="0" dirty="0">
                <a:latin typeface="Garamond" panose="02020404030301010803" pitchFamily="18" charset="0"/>
              </a:rPr>
              <a:t>Comparison of four MILP models on various instances (without valid inequalities):</a:t>
            </a:r>
            <a:br>
              <a:rPr lang="en-US" sz="3600" i="0" u="none" strike="noStrike" baseline="0" dirty="0">
                <a:latin typeface="Garamond" panose="02020404030301010803" pitchFamily="18" charset="0"/>
              </a:rPr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3791-EA20-44A9-BA6D-721A172F7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All four MIP models have been coded by Python using a 1.60 GHz Intel® Core i5 processor with 16 GB RAM.</a:t>
            </a:r>
          </a:p>
          <a:p>
            <a:r>
              <a:rPr lang="en-US" b="1" dirty="0"/>
              <a:t>We solved MIP models over small size instances (up to 10 nodes in the distribution system), medium-size (up to 15 nodes in the distribution system), and large-size (up to 121 nodes in the distribution system).</a:t>
            </a:r>
          </a:p>
          <a:p>
            <a:r>
              <a:rPr lang="en-US" b="1" dirty="0"/>
              <a:t>The criteria are Best Objective Function (BOF) and run times. </a:t>
            </a:r>
          </a:p>
          <a:p>
            <a:r>
              <a:rPr lang="en-US" b="1" dirty="0"/>
              <a:t>The execution time is limited in 10 sec for large instances.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3504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3791-EA20-44A9-BA6D-721A172F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547157"/>
            <a:ext cx="9601196" cy="472018"/>
          </a:xfrm>
        </p:spPr>
        <p:txBody>
          <a:bodyPr>
            <a:normAutofit/>
          </a:bodyPr>
          <a:lstStyle/>
          <a:p>
            <a:r>
              <a:rPr lang="en-US" b="1" dirty="0"/>
              <a:t>On small instances:</a:t>
            </a:r>
            <a:endParaRPr lang="tr-TR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FB4F8-E2C4-4722-A1D7-7B25A60C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04875"/>
            <a:ext cx="10534650" cy="54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3791-EA20-44A9-BA6D-721A172F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575732"/>
            <a:ext cx="9601196" cy="44344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On medium instances:</a:t>
            </a:r>
            <a:endParaRPr lang="tr-TR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94A71-1E53-4F4F-8BC2-4C68BFE4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91" y="933450"/>
            <a:ext cx="10507859" cy="53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1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3791-EA20-44A9-BA6D-721A172F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566207"/>
            <a:ext cx="9601196" cy="491068"/>
          </a:xfrm>
        </p:spPr>
        <p:txBody>
          <a:bodyPr>
            <a:normAutofit/>
          </a:bodyPr>
          <a:lstStyle/>
          <a:p>
            <a:r>
              <a:rPr lang="en-US" b="1" dirty="0"/>
              <a:t>On large instances:</a:t>
            </a:r>
            <a:endParaRPr lang="tr-TR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FB058-D315-45CF-8DF0-9CFDFCBD0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104965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7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92C1-CCD8-4FEA-90A8-B8A1080B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7" y="11345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000" b="1" i="0" u="none" strike="noStrike" baseline="0" dirty="0">
                <a:latin typeface="Garamond" panose="02020404030301010803" pitchFamily="18" charset="0"/>
              </a:rPr>
              <a:t>Computational results</a:t>
            </a:r>
            <a:br>
              <a:rPr lang="en-US" sz="4000" b="1" i="0" u="none" strike="noStrike" baseline="0" dirty="0">
                <a:latin typeface="Garamond" panose="02020404030301010803" pitchFamily="18" charset="0"/>
              </a:rPr>
            </a:br>
            <a:r>
              <a:rPr lang="en-US" sz="3600" i="0" u="none" strike="noStrike" baseline="0" dirty="0">
                <a:latin typeface="Garamond" panose="02020404030301010803" pitchFamily="18" charset="0"/>
              </a:rPr>
              <a:t>Investigation of the presented valid inequalities efficiency</a:t>
            </a:r>
            <a:br>
              <a:rPr lang="en-US" sz="3600" i="0" u="none" strike="noStrike" baseline="0" dirty="0">
                <a:latin typeface="Garamond" panose="02020404030301010803" pitchFamily="18" charset="0"/>
              </a:rPr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3791-EA20-44A9-BA6D-721A172F7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All MIP models with valid inequalities have been coded by Python using a 1.60 GHz Intel® Core i5 processor with 16 GB RAM.</a:t>
            </a:r>
          </a:p>
          <a:p>
            <a:r>
              <a:rPr lang="en-US" b="1" dirty="0"/>
              <a:t>Valid inequalities 1 to 4 are added to all 4 models</a:t>
            </a:r>
          </a:p>
          <a:p>
            <a:r>
              <a:rPr lang="en-US" b="1" dirty="0"/>
              <a:t>Valid inequality 4 is added to models 2 to 4.</a:t>
            </a:r>
          </a:p>
          <a:p>
            <a:r>
              <a:rPr lang="en-US" b="1" dirty="0"/>
              <a:t>The criteria are run times, number of explored nodes on B&amp;B tree and LP bound. </a:t>
            </a:r>
          </a:p>
          <a:p>
            <a:r>
              <a:rPr lang="en-US" b="1" dirty="0"/>
              <a:t>The execution time is limited in 10 sec.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03691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657</TotalTime>
  <Words>640</Words>
  <Application>Microsoft Office PowerPoint</Application>
  <PresentationFormat>Widescreen</PresentationFormat>
  <Paragraphs>163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Garamond</vt:lpstr>
      <vt:lpstr>Organic</vt:lpstr>
      <vt:lpstr>Methodology (third step) Valid inequalities for EVRP models</vt:lpstr>
      <vt:lpstr>Methodology (third step) Valid inequalities for EVRP models</vt:lpstr>
      <vt:lpstr>Methodology (third step) Valid inequalities for EVRP models</vt:lpstr>
      <vt:lpstr>Methodology (third step) Valid inequalities for EVRP models</vt:lpstr>
      <vt:lpstr>Computational results Comparison of four MILP models on various instances (without valid inequalities): </vt:lpstr>
      <vt:lpstr>PowerPoint Presentation</vt:lpstr>
      <vt:lpstr>PowerPoint Presentation</vt:lpstr>
      <vt:lpstr>PowerPoint Presentation</vt:lpstr>
      <vt:lpstr>Computational results Investigation of the presented valid inequalities efficiency </vt:lpstr>
      <vt:lpstr>PowerPoint Presentation</vt:lpstr>
      <vt:lpstr>PowerPoint Presentation</vt:lpstr>
      <vt:lpstr>PowerPoint Presentation</vt:lpstr>
      <vt:lpstr>PowerPoint Presentation</vt:lpstr>
      <vt:lpstr>LP bounds after adding fourth valid inequalities to MIP models 2-4 </vt:lpstr>
      <vt:lpstr>LP bounds after adding all valid inequalities to MIP models 2-4 </vt:lpstr>
      <vt:lpstr>Conclusion &amp; suggestions for future studies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"Performance Evaluation of Faculties of Sabanci University by Combining BSC, AHP, and TOPSIS"</dc:title>
  <dc:creator>Nima Moradi</dc:creator>
  <cp:lastModifiedBy>Nima Moradi</cp:lastModifiedBy>
  <cp:revision>84</cp:revision>
  <dcterms:created xsi:type="dcterms:W3CDTF">2021-04-13T09:28:51Z</dcterms:created>
  <dcterms:modified xsi:type="dcterms:W3CDTF">2021-06-09T07:36:48Z</dcterms:modified>
</cp:coreProperties>
</file>