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5" r:id="rId3"/>
    <p:sldId id="314" r:id="rId4"/>
    <p:sldId id="317" r:id="rId5"/>
    <p:sldId id="318" r:id="rId6"/>
    <p:sldId id="262" r:id="rId7"/>
    <p:sldId id="308" r:id="rId8"/>
    <p:sldId id="309" r:id="rId9"/>
    <p:sldId id="310" r:id="rId10"/>
    <p:sldId id="267" r:id="rId11"/>
    <p:sldId id="311" r:id="rId12"/>
    <p:sldId id="268" r:id="rId13"/>
    <p:sldId id="296" r:id="rId14"/>
    <p:sldId id="3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6" name="Rectangle 19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3BBF9-7A73-4722-8EC5-C00DE7377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29" y="1813053"/>
            <a:ext cx="3706097" cy="2384284"/>
          </a:xfrm>
          <a:prstGeom prst="rect">
            <a:avLst/>
          </a:prstGeom>
        </p:spPr>
      </p:pic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D133BE-D3B8-4D7D-A537-0C3660278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082" y="1111780"/>
            <a:ext cx="6137369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  <a:t>"</a:t>
            </a:r>
            <a: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  <a:t>Mixed-Integer Programming</a:t>
            </a:r>
            <a:b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</a:br>
            <a: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  <a:t>Formulations and Valid Inequalities</a:t>
            </a:r>
            <a:b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</a:br>
            <a: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  <a:t>for Electric Vehicle Routing</a:t>
            </a:r>
            <a:b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</a:br>
            <a:r>
              <a:rPr lang="en-US" sz="3100" b="0" i="0" u="none" strike="noStrike" baseline="0" dirty="0">
                <a:solidFill>
                  <a:srgbClr val="262626"/>
                </a:solidFill>
                <a:latin typeface="Garamond" panose="02020404030301010803" pitchFamily="18" charset="0"/>
              </a:rPr>
              <a:t>Problem"</a:t>
            </a:r>
            <a:endParaRPr lang="tr-TR" sz="3100" dirty="0">
              <a:solidFill>
                <a:srgbClr val="26262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A7290-CF79-48CD-A837-DE454CE0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59" y="3832337"/>
            <a:ext cx="4021753" cy="19334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Arghavan Sharafi &amp; </a:t>
            </a:r>
            <a:r>
              <a:rPr lang="en-US" dirty="0" err="1">
                <a:solidFill>
                  <a:srgbClr val="000000"/>
                </a:solidFill>
              </a:rPr>
              <a:t>Nima</a:t>
            </a:r>
            <a:r>
              <a:rPr lang="en-US" dirty="0">
                <a:solidFill>
                  <a:srgbClr val="000000"/>
                </a:solidFill>
              </a:rPr>
              <a:t> Moradi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76350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4000" b="1" dirty="0">
                <a:latin typeface="Garamond" panose="02020404030301010803" pitchFamily="18" charset="0"/>
              </a:rPr>
              <a:t>second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Different MIP formulations for EVRP</a:t>
            </a:r>
            <a:br>
              <a:rPr lang="en-US" sz="3600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4957"/>
            <a:ext cx="9601196" cy="48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Second mathematical model: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9C13C-DD09-4D86-9EA1-255C937D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2476501"/>
            <a:ext cx="104965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76350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4000" b="1" dirty="0">
                <a:latin typeface="Garamond" panose="02020404030301010803" pitchFamily="18" charset="0"/>
              </a:rPr>
              <a:t>second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Different MIP formulations for EVRP</a:t>
            </a:r>
            <a:br>
              <a:rPr lang="en-US" sz="3600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4957"/>
            <a:ext cx="9601196" cy="48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Second mathematical model: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8830F-67AD-4668-9F02-16C62BAF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2476500"/>
            <a:ext cx="88296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76350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4000" b="1" dirty="0">
                <a:latin typeface="Garamond" panose="02020404030301010803" pitchFamily="18" charset="0"/>
              </a:rPr>
              <a:t>second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Different MIP formulations for EVRP</a:t>
            </a:r>
            <a:br>
              <a:rPr lang="en-US" sz="3600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28282"/>
            <a:ext cx="9867899" cy="46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Third mathematical model: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C3B0-E7DA-4F1D-8171-E27A611B9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2528888"/>
            <a:ext cx="10058401" cy="34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3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76350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4000" b="1" dirty="0">
                <a:latin typeface="Garamond" panose="02020404030301010803" pitchFamily="18" charset="0"/>
              </a:rPr>
              <a:t>second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Different MIP formulations for EVRP</a:t>
            </a:r>
            <a:br>
              <a:rPr lang="en-US" sz="3600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480732"/>
            <a:ext cx="98678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Fourth mathematical model (based on flow):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0C551-95E1-4BE4-894B-A0DF7A12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3009900"/>
            <a:ext cx="10048875" cy="26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76350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4000" b="1" dirty="0">
                <a:latin typeface="Garamond" panose="02020404030301010803" pitchFamily="18" charset="0"/>
              </a:rPr>
              <a:t>second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Different MIP formulations for EVRP</a:t>
            </a:r>
            <a:br>
              <a:rPr lang="en-US" sz="3600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480732"/>
            <a:ext cx="98678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Fourth mathematical model (based on flow):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B7C82-E76A-4573-A418-F4164CAA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3114675"/>
            <a:ext cx="91535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10E0-2315-42FF-A5FC-95B45A5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2929"/>
          </a:xfrm>
        </p:spPr>
        <p:txBody>
          <a:bodyPr/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6E70-1C87-40BC-B43E-36C1738E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2710804"/>
            <a:ext cx="5075583" cy="33189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200" dirty="0"/>
              <a:t>Introduction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Literature review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Problem description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Four different Electric Vehicle Routing Problem Formulations: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          Three formulations based on Miller-Tucker-</a:t>
            </a:r>
            <a:r>
              <a:rPr lang="en-US" sz="7200" dirty="0" err="1"/>
              <a:t>Zemlin</a:t>
            </a:r>
            <a:r>
              <a:rPr lang="en-US" sz="7200" dirty="0"/>
              <a:t> constraints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           A formulation based on flow</a:t>
            </a:r>
          </a:p>
          <a:p>
            <a:endParaRPr lang="tr-TR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6B9BA0D-4441-48E7-AE9C-A70B3C8D78AC}"/>
              </a:ext>
            </a:extLst>
          </p:cNvPr>
          <p:cNvSpPr txBox="1">
            <a:spLocks/>
          </p:cNvSpPr>
          <p:nvPr/>
        </p:nvSpPr>
        <p:spPr>
          <a:xfrm>
            <a:off x="6091872" y="2671048"/>
            <a:ext cx="507971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7200" dirty="0"/>
              <a:t>Valid inequalities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Computational Experiment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            Make comparison between models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           Valid inequalities efficiency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Conclusion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Reach better feasible solutions in a shorter run time and less explored nodes of Branch &amp; Bound (B&amp;B)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7200" dirty="0"/>
              <a:t>     Tighten the feasible region of LP relaxation problems and find better LP bounds </a:t>
            </a:r>
          </a:p>
          <a:p>
            <a:endParaRPr lang="en-US" sz="7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77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F09A7FE4-428D-4677-AB12-001266171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992085"/>
            <a:ext cx="3876801" cy="269502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6ECFD9-8446-43AA-BAEF-D210E2F0FE7F}"/>
              </a:ext>
            </a:extLst>
          </p:cNvPr>
          <p:cNvSpPr/>
          <p:nvPr/>
        </p:nvSpPr>
        <p:spPr>
          <a:xfrm>
            <a:off x="6026789" y="2442293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For many years, a distribution system has focused on the minimization of the cost of a system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Min. the cost total traveled distance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Vehicle routing problem</a:t>
            </a:r>
            <a:endParaRPr lang="tr-TR" dirty="0">
              <a:solidFill>
                <a:srgbClr val="262626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Garamond" panose="02020404030301010803" pitchFamily="18" charset="0"/>
              </a:rPr>
              <a:t>The environmental effect of distribution systems, absorbs great attention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Garamond" panose="02020404030301010803" pitchFamily="18" charset="0"/>
              </a:rPr>
              <a:t>As a result, many companies start to use Electric vehicles to respond to new concerns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DBF9C0-6036-498D-B6D8-B2BAC573A0CF}"/>
              </a:ext>
            </a:extLst>
          </p:cNvPr>
          <p:cNvSpPr/>
          <p:nvPr/>
        </p:nvSpPr>
        <p:spPr>
          <a:xfrm>
            <a:off x="1396169" y="4856266"/>
            <a:ext cx="3876801" cy="26950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Vehicle routing problem</a:t>
            </a:r>
            <a:endParaRPr lang="tr-TR" sz="13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482F8-8A07-476E-B0B9-870C1D65BF13}"/>
              </a:ext>
            </a:extLst>
          </p:cNvPr>
          <p:cNvSpPr txBox="1">
            <a:spLocks/>
          </p:cNvSpPr>
          <p:nvPr/>
        </p:nvSpPr>
        <p:spPr>
          <a:xfrm>
            <a:off x="6094283" y="1486981"/>
            <a:ext cx="4314248" cy="8853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262626"/>
                </a:solidFill>
              </a:rPr>
              <a:t>Introduction</a:t>
            </a:r>
            <a:endParaRPr lang="tr-TR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AD781AD-D581-4B3D-8988-71F681AA64ED}"/>
              </a:ext>
            </a:extLst>
          </p:cNvPr>
          <p:cNvSpPr/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E5DE4-A705-49FD-9A42-D2E9F3A3D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191162"/>
            <a:ext cx="3876801" cy="229687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BB99855-7617-4C70-A64F-F59AD5965D13}"/>
              </a:ext>
            </a:extLst>
          </p:cNvPr>
          <p:cNvSpPr/>
          <p:nvPr/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The limited driving range of Electric Vehicles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 Lack of infrastructure for Electric Stations (AFSs)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Electric vehicles have to visit Electric Stations whenever they need ( many times in their  route planning)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Garamond" panose="02020404030301010803" pitchFamily="18" charset="0"/>
              </a:rPr>
              <a:t>VRP+EVs=EVRP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0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E856-8437-45BA-B821-F14123D3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Electric vehicle routing problem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7D4C-032B-4BF1-879F-114D8757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695959"/>
            <a:ext cx="6122006" cy="5257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Erdogan and Miler-Hooks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ehicle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outing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roblem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Mixed-Integer-Linear Programming formulation and two heuristics to solve the problem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 et al.,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Vehicle Routing Problem with Time Windows and Recharge Stations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Mixed-Integer-Linear Programming formulation and solved the problem with a hybrid metaheuristic combining variable neighborhood search and tabu search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 Yang and Hao Sun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fuel stations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routing plan of a fleet of EVs to minimize the total travel distance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Merve Keskin et al.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onsidering time-dependent queueing times at the stations.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Mixed-Integer-Linear Programming formulation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evolutionary Algorithm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39DF4-890C-480D-A722-6FA41307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literature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3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66851"/>
            <a:ext cx="9601196" cy="1090082"/>
          </a:xfrm>
        </p:spPr>
        <p:txBody>
          <a:bodyPr>
            <a:noAutofit/>
          </a:bodyPr>
          <a:lstStyle/>
          <a:p>
            <a:r>
              <a:rPr lang="tr-TR" sz="36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(first step)</a:t>
            </a:r>
            <a:br>
              <a:rPr lang="en-US" sz="3600" b="0" i="0" u="none" strike="noStrike" baseline="0" dirty="0">
                <a:latin typeface="Garamond" panose="02020404030301010803" pitchFamily="18" charset="0"/>
              </a:rPr>
            </a:br>
            <a:r>
              <a:rPr lang="en-US" sz="3200" dirty="0"/>
              <a:t>Problem description (Electric-Vehicle Routing problem)</a:t>
            </a:r>
            <a:br>
              <a:rPr lang="en-US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31E11-387E-48A1-85C9-413D3C136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300" y="2556932"/>
                <a:ext cx="10410825" cy="331893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E-VRPTW can be defined on a complete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with the set of arcs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set of customers with demand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of them,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: set of stations). </a:t>
                </a:r>
              </a:p>
              <a:p>
                <a:r>
                  <a:rPr lang="en-US" dirty="0"/>
                  <a:t>With each arc,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associated. Each traveled arc consumes the amount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of the remaining battery charge of the vehicle traveling the arc,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denotes the constant charge consumption rate. Also, each vehicle has maximum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The objective function is to minimize the traveled distance among depot, stations and customers (all nodes).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31E11-387E-48A1-85C9-413D3C136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2556932"/>
                <a:ext cx="10410825" cy="3318936"/>
              </a:xfrm>
              <a:blipFill>
                <a:blip r:embed="rId2"/>
                <a:stretch>
                  <a:fillRect l="-1054" t="-2936" r="-1464" b="-14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0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66851"/>
            <a:ext cx="9601196" cy="1090082"/>
          </a:xfrm>
        </p:spPr>
        <p:txBody>
          <a:bodyPr>
            <a:noAutofit/>
          </a:bodyPr>
          <a:lstStyle/>
          <a:p>
            <a:r>
              <a:rPr lang="tr-TR" sz="36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3600" b="1" dirty="0">
                <a:latin typeface="Garamond" panose="02020404030301010803" pitchFamily="18" charset="0"/>
              </a:rPr>
              <a:t>second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3600" b="0" i="0" u="none" strike="noStrike" baseline="0" dirty="0">
                <a:latin typeface="Garamond" panose="02020404030301010803" pitchFamily="18" charset="0"/>
              </a:rPr>
            </a:br>
            <a:r>
              <a:rPr lang="en-US" sz="3200" dirty="0"/>
              <a:t>Different MIP formulations for EVRP</a:t>
            </a:r>
            <a:br>
              <a:rPr lang="en-US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mathematical model (based on Miller-Tucker-</a:t>
            </a:r>
            <a:r>
              <a:rPr lang="en-US" b="1" dirty="0" err="1"/>
              <a:t>Zemlin</a:t>
            </a:r>
            <a:r>
              <a:rPr lang="en-US" b="1" dirty="0"/>
              <a:t> constraints):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06B76-1251-4651-88CA-5D46318E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9" y="3186112"/>
            <a:ext cx="7810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66851"/>
            <a:ext cx="9601196" cy="1090082"/>
          </a:xfrm>
        </p:spPr>
        <p:txBody>
          <a:bodyPr>
            <a:noAutofit/>
          </a:bodyPr>
          <a:lstStyle/>
          <a:p>
            <a:r>
              <a:rPr lang="tr-TR" sz="36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3600" b="1" dirty="0">
                <a:latin typeface="Garamond" panose="02020404030301010803" pitchFamily="18" charset="0"/>
              </a:rPr>
              <a:t>second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3600" b="0" i="0" u="none" strike="noStrike" baseline="0" dirty="0">
                <a:latin typeface="Garamond" panose="02020404030301010803" pitchFamily="18" charset="0"/>
              </a:rPr>
            </a:br>
            <a:r>
              <a:rPr lang="en-US" sz="3200" dirty="0"/>
              <a:t>Different MIP formulations for EVRP</a:t>
            </a:r>
            <a:br>
              <a:rPr lang="en-US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mathematical model (based on Miller-Tucker-</a:t>
            </a:r>
            <a:r>
              <a:rPr lang="en-US" b="1" dirty="0" err="1"/>
              <a:t>Zemlin</a:t>
            </a:r>
            <a:r>
              <a:rPr lang="en-US" b="1" dirty="0"/>
              <a:t> constraints):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AA983-EF36-4221-B1FE-679D60D1E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4" y="2981325"/>
            <a:ext cx="8953501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66851"/>
            <a:ext cx="9601196" cy="1090082"/>
          </a:xfrm>
        </p:spPr>
        <p:txBody>
          <a:bodyPr>
            <a:noAutofit/>
          </a:bodyPr>
          <a:lstStyle/>
          <a:p>
            <a:r>
              <a:rPr lang="tr-TR" sz="36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3600" b="1" dirty="0">
                <a:latin typeface="Garamond" panose="02020404030301010803" pitchFamily="18" charset="0"/>
              </a:rPr>
              <a:t>second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step)</a:t>
            </a:r>
            <a:br>
              <a:rPr lang="en-US" sz="3600" b="0" i="0" u="none" strike="noStrike" baseline="0" dirty="0">
                <a:latin typeface="Garamond" panose="02020404030301010803" pitchFamily="18" charset="0"/>
              </a:rPr>
            </a:br>
            <a:r>
              <a:rPr lang="en-US" sz="3200" dirty="0"/>
              <a:t>Different MIP formulations for EVRP</a:t>
            </a:r>
            <a:br>
              <a:rPr lang="en-US" dirty="0"/>
            </a:br>
            <a:endParaRPr lang="tr-TR" sz="66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85CFB-D4A4-4F11-B0CF-53B2E43E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7" y="2529418"/>
            <a:ext cx="97345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76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603</TotalTime>
  <Words>595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Garamond</vt:lpstr>
      <vt:lpstr>Times New Roman</vt:lpstr>
      <vt:lpstr>Wingdings</vt:lpstr>
      <vt:lpstr>Organic</vt:lpstr>
      <vt:lpstr>"Mixed-Integer Programming Formulations and Valid Inequalities for Electric Vehicle Routing Problem"</vt:lpstr>
      <vt:lpstr>Outline</vt:lpstr>
      <vt:lpstr>PowerPoint Presentation</vt:lpstr>
      <vt:lpstr>PowerPoint Presentation</vt:lpstr>
      <vt:lpstr>Electric vehicle routing problem </vt:lpstr>
      <vt:lpstr>Methodology (first step) Problem description (Electric-Vehicle Routing problem) </vt:lpstr>
      <vt:lpstr>Methodology (second step) Different MIP formulations for EVRP </vt:lpstr>
      <vt:lpstr>Methodology (second step) Different MIP formulations for EVRP </vt:lpstr>
      <vt:lpstr>Methodology (second step) Different MIP formulations for EVRP </vt:lpstr>
      <vt:lpstr>Methodology (second step) Different MIP formulations for EVRP </vt:lpstr>
      <vt:lpstr>Methodology (second step) Different MIP formulations for EVRP </vt:lpstr>
      <vt:lpstr>Methodology (second step) Different MIP formulations for EVRP </vt:lpstr>
      <vt:lpstr>Methodology (second step) Different MIP formulations for EVRP </vt:lpstr>
      <vt:lpstr>Methodology (second step) Different MIP formulations for EVRP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"Performance Evaluation of Faculties of Sabanci University by Combining BSC, AHP, and TOPSIS"</dc:title>
  <dc:creator>Nima Moradi</dc:creator>
  <cp:lastModifiedBy>Nima Moradi</cp:lastModifiedBy>
  <cp:revision>78</cp:revision>
  <dcterms:created xsi:type="dcterms:W3CDTF">2021-04-13T09:28:51Z</dcterms:created>
  <dcterms:modified xsi:type="dcterms:W3CDTF">2021-06-09T06:44:24Z</dcterms:modified>
</cp:coreProperties>
</file>